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Baumans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A3F42A-D0D1-4FC8-BF8D-EC1292BE6B7D}">
  <a:tblStyle styleId="{6FA3F42A-D0D1-4FC8-BF8D-EC1292BE6B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F32DE1-9972-4944-B8DA-6D0A448F63E7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8A8A8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d14df66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3d14df66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13d14df663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3d14df66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13d14df66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3d14df663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13d14df66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d14df663_3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13d14df663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3d14df66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13d14df6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d14df663_3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d14df663_3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13d14df663_3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9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38" y="548525"/>
            <a:ext cx="10246824" cy="8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100" y="-1618025"/>
            <a:ext cx="8224249" cy="51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s-ES"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435232" y="436579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Aida Acha    Yojhan Steven Garcia   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548527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s-E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612775" y="602748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435219" y="119681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ES" sz="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470976" y="437738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Aida Acha    Yojhan Steven Garcia   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38200" y="5000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919480" y="500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7189" y="1840865"/>
            <a:ext cx="3962741" cy="2229042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6">
            <a:alphaModFix/>
          </a:blip>
          <a:srcRect l="30082" t="33926" r="50000" b="28887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3600" y="1825625"/>
            <a:ext cx="1943863" cy="2244282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4233" y="4291731"/>
            <a:ext cx="4348651" cy="2347283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3025" y="-481275"/>
            <a:ext cx="13338052" cy="6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38200" y="27040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es-ES" sz="9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916788" y="27662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lang="es-ES" sz="9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-1035500"/>
            <a:ext cx="10377226" cy="390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4"/>
          <p:cNvGraphicFramePr/>
          <p:nvPr/>
        </p:nvGraphicFramePr>
        <p:xfrm>
          <a:off x="545238" y="2501113"/>
          <a:ext cx="7116200" cy="3134430"/>
        </p:xfrm>
        <a:graphic>
          <a:graphicData uri="http://schemas.openxmlformats.org/drawingml/2006/table">
            <a:tbl>
              <a:tblPr firstRow="1" bandRow="1">
                <a:noFill/>
                <a:tableStyleId>{6FA3F42A-D0D1-4FC8-BF8D-EC1292BE6B7D}</a:tableStyleId>
              </a:tblPr>
              <a:tblGrid>
                <a:gridCol w="14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strike="noStrike" cap="none"/>
                        <a:t>Proyecto principal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/>
                        <a:t>Inicialización, bucle principal y enlace con otros proyectos.</a:t>
                      </a:r>
                      <a:endParaRPr sz="1800"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Físicas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Bullet Physics.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Render</a:t>
                      </a:r>
                      <a:endParaRPr sz="1800" b="1" i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Ogre 3D y SDL 2D.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Input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SDL.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Sonido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Implementación de FMOD para sonidos y música.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ECS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Componentes y escenas (Información del juego).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Utils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Elementos de ayuda y herramientas de desarrollo (Time, Gestor de escenas, Math, etc).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38200" y="691825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(GRIND)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916800" y="741750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i="0" u="none" strike="noStrike" cap="none">
                <a:solidFill>
                  <a:schemeClr val="lt1"/>
                </a:solidFill>
              </a:rPr>
              <a:t>MOTOR (GRIND)</a:t>
            </a:r>
            <a:endParaRPr/>
          </a:p>
        </p:txBody>
      </p:sp>
      <p:pic>
        <p:nvPicPr>
          <p:cNvPr id="222" name="Google Shape;222;p24" descr="unity-icon-png-3 - Web de Danny pi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6748" y="2635473"/>
            <a:ext cx="2865640" cy="286564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4"/>
          <p:cNvSpPr txBox="1"/>
          <p:nvPr/>
        </p:nvSpPr>
        <p:spPr>
          <a:xfrm>
            <a:off x="7905307" y="1799777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7958575" y="1833145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75" y="-1336650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2838450" y="3050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575" y="1868233"/>
            <a:ext cx="10515601" cy="426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2913625" y="3050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64650"/>
            <a:ext cx="7880951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4746325" y="5638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/>
              <a:t>ECS</a:t>
            </a:r>
            <a:endParaRPr sz="6000" b="1"/>
          </a:p>
        </p:txBody>
      </p:sp>
      <p:graphicFrame>
        <p:nvGraphicFramePr>
          <p:cNvPr id="240" name="Google Shape;240;p26"/>
          <p:cNvGraphicFramePr/>
          <p:nvPr/>
        </p:nvGraphicFramePr>
        <p:xfrm>
          <a:off x="2155513" y="1958388"/>
          <a:ext cx="7880950" cy="2123500"/>
        </p:xfrm>
        <a:graphic>
          <a:graphicData uri="http://schemas.openxmlformats.org/drawingml/2006/table">
            <a:tbl>
              <a:tblPr firstRow="1" bandRow="1">
                <a:noFill/>
                <a:tableStyleId>{6FA3F42A-D0D1-4FC8-BF8D-EC1292BE6B7D}</a:tableStyleId>
              </a:tblPr>
              <a:tblGrid>
                <a:gridCol w="156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Comunes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/>
                        <a:t>Inicialización, bucle principal y enlace con otros proyectos.</a:t>
                      </a:r>
                      <a:endParaRPr sz="1800"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Init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Inicialización del componente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Update</a:t>
                      </a:r>
                      <a:endParaRPr sz="1800" b="1" i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llamado en cada frame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StepPhysics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llamada por cada iteración del bucle físico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SetActive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Activar/Desactivar componente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1" name="Google Shape;241;p26"/>
          <p:cNvGraphicFramePr/>
          <p:nvPr/>
        </p:nvGraphicFramePr>
        <p:xfrm>
          <a:off x="2155513" y="4439538"/>
          <a:ext cx="7880950" cy="1651040"/>
        </p:xfrm>
        <a:graphic>
          <a:graphicData uri="http://schemas.openxmlformats.org/drawingml/2006/table">
            <a:tbl>
              <a:tblPr firstRow="1" bandRow="1">
                <a:noFill/>
                <a:tableStyleId>{6FA3F42A-D0D1-4FC8-BF8D-EC1292BE6B7D}</a:tableStyleId>
              </a:tblPr>
              <a:tblGrid>
                <a:gridCol w="156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Especiales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/>
                        <a:t>Es necesario suscribirse a estos comportamientos para que tengan efecto (añadir componente a un vector)</a:t>
                      </a:r>
                      <a:endParaRPr sz="1800" b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Colisiones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al entrar, estar en, o salir de colisiones.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/>
                        <a:t>Input</a:t>
                      </a:r>
                      <a:endParaRPr sz="1800" b="1" i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para comprobar pulsaciones de teclado y ratón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2" name="Google Shape;242;p26"/>
          <p:cNvSpPr txBox="1"/>
          <p:nvPr/>
        </p:nvSpPr>
        <p:spPr>
          <a:xfrm>
            <a:off x="4842750" y="6246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>
                <a:solidFill>
                  <a:schemeClr val="lt1"/>
                </a:solidFill>
              </a:rPr>
              <a:t>ECS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195075" y="132050"/>
            <a:ext cx="11495100" cy="6603000"/>
          </a:xfrm>
          <a:prstGeom prst="corner">
            <a:avLst>
              <a:gd name="adj1" fmla="val 56683"/>
              <a:gd name="adj2" fmla="val 114316"/>
            </a:avLst>
          </a:prstGeom>
          <a:solidFill>
            <a:srgbClr val="EAD1DC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1787" y="-979725"/>
            <a:ext cx="4662227" cy="41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795107" y="7938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4875165" y="7938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75" y="54000"/>
            <a:ext cx="11120275" cy="67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1175"/>
            <a:ext cx="11887198" cy="574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3564350" y="5366850"/>
            <a:ext cx="2451300" cy="902400"/>
          </a:xfrm>
          <a:prstGeom prst="snip1Rect">
            <a:avLst>
              <a:gd name="adj" fmla="val 16667"/>
            </a:avLst>
          </a:prstGeom>
          <a:solidFill>
            <a:srgbClr val="FFE59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3564350" y="3766075"/>
            <a:ext cx="2180700" cy="957900"/>
          </a:xfrm>
          <a:prstGeom prst="snip1Rect">
            <a:avLst>
              <a:gd name="adj" fmla="val 16667"/>
            </a:avLst>
          </a:prstGeom>
          <a:solidFill>
            <a:srgbClr val="FFE59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3564350" y="2042350"/>
            <a:ext cx="1804800" cy="902400"/>
          </a:xfrm>
          <a:prstGeom prst="snip1Rect">
            <a:avLst>
              <a:gd name="adj" fmla="val 16667"/>
            </a:avLst>
          </a:prstGeom>
          <a:solidFill>
            <a:srgbClr val="FFE59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12200"/>
            <a:ext cx="7880951" cy="3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5">
            <a:alphaModFix/>
          </a:blip>
          <a:srcRect r="51006"/>
          <a:stretch/>
        </p:blipFill>
        <p:spPr>
          <a:xfrm>
            <a:off x="1269325" y="1721340"/>
            <a:ext cx="1564699" cy="146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6">
            <a:alphaModFix/>
          </a:blip>
          <a:srcRect l="27205" t="12848" r="29272" b="12752"/>
          <a:stretch/>
        </p:blipFill>
        <p:spPr>
          <a:xfrm>
            <a:off x="1307700" y="3314929"/>
            <a:ext cx="1487950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025" y="5126950"/>
            <a:ext cx="2275299" cy="127985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p29"/>
          <p:cNvSpPr txBox="1"/>
          <p:nvPr/>
        </p:nvSpPr>
        <p:spPr>
          <a:xfrm>
            <a:off x="4114350" y="613150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>
                <a:solidFill>
                  <a:schemeClr val="dk1"/>
                </a:solidFill>
              </a:rPr>
              <a:t>PIPELINE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188515" y="663575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>
                <a:solidFill>
                  <a:schemeClr val="lt1"/>
                </a:solidFill>
              </a:rPr>
              <a:t>PIPELINE</a:t>
            </a:r>
            <a:endParaRPr sz="6000" b="1">
              <a:solidFill>
                <a:schemeClr val="lt1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744850" y="217596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/>
              <a:t>AUDIO</a:t>
            </a:r>
            <a:endParaRPr sz="2400" b="1"/>
          </a:p>
        </p:txBody>
      </p:sp>
      <p:sp>
        <p:nvSpPr>
          <p:cNvPr id="271" name="Google Shape;271;p29"/>
          <p:cNvSpPr txBox="1"/>
          <p:nvPr/>
        </p:nvSpPr>
        <p:spPr>
          <a:xfrm>
            <a:off x="3669650" y="3940225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/>
              <a:t>MODELO 3D</a:t>
            </a:r>
            <a:endParaRPr sz="2400" b="1"/>
          </a:p>
        </p:txBody>
      </p:sp>
      <p:sp>
        <p:nvSpPr>
          <p:cNvPr id="272" name="Google Shape;272;p29"/>
          <p:cNvSpPr txBox="1"/>
          <p:nvPr/>
        </p:nvSpPr>
        <p:spPr>
          <a:xfrm>
            <a:off x="3744850" y="548981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/>
              <a:t>ESCENARIO</a:t>
            </a:r>
            <a:endParaRPr sz="2400" b="1"/>
          </a:p>
        </p:txBody>
      </p:sp>
      <p:cxnSp>
        <p:nvCxnSpPr>
          <p:cNvPr id="273" name="Google Shape;273;p29"/>
          <p:cNvCxnSpPr>
            <a:stCxn id="274" idx="1"/>
          </p:cNvCxnSpPr>
          <p:nvPr/>
        </p:nvCxnSpPr>
        <p:spPr>
          <a:xfrm rot="10800000">
            <a:off x="5342425" y="2560071"/>
            <a:ext cx="1998600" cy="1685100"/>
          </a:xfrm>
          <a:prstGeom prst="bentConnector3">
            <a:avLst>
              <a:gd name="adj1" fmla="val 36932"/>
            </a:avLst>
          </a:prstGeom>
          <a:noFill/>
          <a:ln w="76200" cap="flat" cmpd="sng">
            <a:solidFill>
              <a:srgbClr val="FFE599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75" name="Google Shape;275;p29"/>
          <p:cNvCxnSpPr/>
          <p:nvPr/>
        </p:nvCxnSpPr>
        <p:spPr>
          <a:xfrm rot="10800000" flipH="1">
            <a:off x="6111750" y="4240950"/>
            <a:ext cx="1785900" cy="1590600"/>
          </a:xfrm>
          <a:prstGeom prst="bentConnector3">
            <a:avLst>
              <a:gd name="adj1" fmla="val 27502"/>
            </a:avLst>
          </a:prstGeom>
          <a:noFill/>
          <a:ln w="762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9"/>
          <p:cNvSpPr txBox="1"/>
          <p:nvPr/>
        </p:nvSpPr>
        <p:spPr>
          <a:xfrm rot="-516">
            <a:off x="7341025" y="3613971"/>
            <a:ext cx="1998600" cy="12621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Se carga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3500" b="1">
                <a:latin typeface="Calibri"/>
                <a:ea typeface="Calibri"/>
                <a:cs typeface="Calibri"/>
                <a:sym typeface="Calibri"/>
              </a:rPr>
              <a:t>Motor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 rot="-421">
            <a:off x="9088750" y="1862494"/>
            <a:ext cx="2451300" cy="12621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Es pedido por el </a:t>
            </a:r>
            <a:r>
              <a:rPr lang="es-ES" sz="3500" b="1">
                <a:latin typeface="Calibri"/>
                <a:ea typeface="Calibri"/>
                <a:cs typeface="Calibri"/>
                <a:sym typeface="Calibri"/>
              </a:rPr>
              <a:t>Juego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29"/>
          <p:cNvCxnSpPr>
            <a:stCxn id="274" idx="3"/>
            <a:endCxn id="276" idx="2"/>
          </p:cNvCxnSpPr>
          <p:nvPr/>
        </p:nvCxnSpPr>
        <p:spPr>
          <a:xfrm rot="10800000" flipH="1">
            <a:off x="9339625" y="3124671"/>
            <a:ext cx="974700" cy="1120200"/>
          </a:xfrm>
          <a:prstGeom prst="bentConnector2">
            <a:avLst/>
          </a:prstGeom>
          <a:noFill/>
          <a:ln w="76200" cap="flat" cmpd="sng">
            <a:solidFill>
              <a:srgbClr val="FFE599"/>
            </a:solidFill>
            <a:prstDash val="solid"/>
            <a:round/>
            <a:headEnd type="stealth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152900" y="315150"/>
            <a:ext cx="11905800" cy="6347700"/>
          </a:xfrm>
          <a:prstGeom prst="foldedCorner">
            <a:avLst>
              <a:gd name="adj" fmla="val 30393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2" y="227213"/>
            <a:ext cx="11773577" cy="58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63" y="-1472025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graphicFrame>
        <p:nvGraphicFramePr>
          <p:cNvPr id="291" name="Google Shape;291;p31"/>
          <p:cNvGraphicFramePr/>
          <p:nvPr/>
        </p:nvGraphicFramePr>
        <p:xfrm>
          <a:off x="2025550" y="165124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{A3F32DE1-9972-4944-B8DA-6D0A448F63E7}</a:tableStyleId>
              </a:tblPr>
              <a:tblGrid>
                <a:gridCol w="26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1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Librerías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Bucle Principal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Juego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 Motor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Prototipo De Juego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Juego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2" name="Google Shape;292;p31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4717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 descr="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8105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 descr="Forma&#10;&#10;Descripción generada automáticamente con confianza baj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1493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75" y="-814325"/>
            <a:ext cx="11669651" cy="72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ctrTitle"/>
          </p:nvPr>
        </p:nvSpPr>
        <p:spPr>
          <a:xfrm>
            <a:off x="1524000" y="959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Créditos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1"/>
          </p:nvPr>
        </p:nvSpPr>
        <p:spPr>
          <a:xfrm>
            <a:off x="1376950" y="1764625"/>
            <a:ext cx="9291000" cy="447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Slava Yaskevych</a:t>
            </a:r>
            <a:r>
              <a:rPr lang="es-ES"/>
              <a:t> → Imágenes de Fondo para la presentación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Kingdom Hearts</a:t>
            </a:r>
            <a:r>
              <a:rPr lang="es-ES"/>
              <a:t> → Juego Referencia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Furi</a:t>
            </a:r>
            <a:r>
              <a:rPr lang="es-ES"/>
              <a:t> → Juego Referencia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Dark Souls</a:t>
            </a:r>
            <a:r>
              <a:rPr lang="es-ES"/>
              <a:t> → Juego Referencia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MotherGunShip</a:t>
            </a:r>
            <a:r>
              <a:rPr lang="es-ES"/>
              <a:t> → Juego Referencia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Zelda</a:t>
            </a:r>
            <a:r>
              <a:rPr lang="es-ES"/>
              <a:t> → Juego referencia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/>
              <a:t>The Binding of Isaac</a:t>
            </a:r>
            <a:r>
              <a:rPr lang="es-ES"/>
              <a:t> → Sprite Presentación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Lost Blades</a:t>
            </a:r>
            <a:r>
              <a:rPr lang="es-ES"/>
              <a:t> → Referencia Interfaz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Pinterest / DevianArt</a:t>
            </a:r>
            <a:r>
              <a:rPr lang="es-ES"/>
              <a:t> → Imagen de referencia sobre el boss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Cristian Castillo</a:t>
            </a:r>
            <a:r>
              <a:rPr lang="es-ES"/>
              <a:t> → Modelo demonio japonés y Escenario de combate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Mixamo</a:t>
            </a:r>
            <a:r>
              <a:rPr lang="es-ES"/>
              <a:t> → Animaciones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127" y="691260"/>
            <a:ext cx="43688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6975" y="673298"/>
            <a:ext cx="4391025" cy="24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1531" y="3423969"/>
            <a:ext cx="4428545" cy="24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1924" y="3423969"/>
            <a:ext cx="4410075" cy="248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14948" y="5374640"/>
            <a:ext cx="1076394" cy="131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887" y="-1036350"/>
            <a:ext cx="12249525" cy="7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es-ES"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180781" y="1734185"/>
            <a:ext cx="9975000" cy="30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lang="es-ES" sz="9000"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8026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847725" y="206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  <p:pic>
        <p:nvPicPr>
          <p:cNvPr id="127" name="Google Shape;12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2952461" y="2331483"/>
            <a:ext cx="1111619" cy="128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1212" y="2170116"/>
            <a:ext cx="3776652" cy="12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5301" y="4017098"/>
            <a:ext cx="3395159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26999" y="4140198"/>
            <a:ext cx="3245000" cy="243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2503554" y="1928364"/>
            <a:ext cx="2009821" cy="2090419"/>
            <a:chOff x="2618126" y="1666053"/>
            <a:chExt cx="2009821" cy="2090419"/>
          </a:xfrm>
        </p:grpSpPr>
        <p:sp>
          <p:nvSpPr>
            <p:cNvPr id="132" name="Google Shape;132;p17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17"/>
            <p:cNvGrpSpPr/>
            <p:nvPr/>
          </p:nvGrpSpPr>
          <p:grpSpPr>
            <a:xfrm>
              <a:off x="2618126" y="1779274"/>
              <a:ext cx="731455" cy="1179721"/>
              <a:chOff x="2618126" y="1779274"/>
              <a:chExt cx="731455" cy="1179721"/>
            </a:xfrm>
          </p:grpSpPr>
          <p:sp>
            <p:nvSpPr>
              <p:cNvPr id="137" name="Google Shape;137;p17"/>
              <p:cNvSpPr/>
              <p:nvPr/>
            </p:nvSpPr>
            <p:spPr>
              <a:xfrm rot="-5400000">
                <a:off x="2571950" y="2509701"/>
                <a:ext cx="495470" cy="403119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 rot="-2815299">
                <a:off x="2785420" y="1896330"/>
                <a:ext cx="495470" cy="403119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" name="Google Shape;139;p17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 rot="-8332994">
              <a:off x="2819297" y="3151794"/>
              <a:ext cx="495470" cy="40311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918845" y="25633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200" y="3935115"/>
            <a:ext cx="5759600" cy="323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9550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838199" y="1203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042" y="4662297"/>
            <a:ext cx="3157727" cy="1776222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7233" y="4662297"/>
            <a:ext cx="3157727" cy="1776222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6176" y="1662850"/>
            <a:ext cx="4459646" cy="2508551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18"/>
          <p:cNvSpPr txBox="1"/>
          <p:nvPr/>
        </p:nvSpPr>
        <p:spPr>
          <a:xfrm>
            <a:off x="909319" y="1457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601808" y="416922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57559" y="415252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sz="2800" b="0" i="0" u="none" strike="noStrike" cap="non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62984" y="4210556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8518735" y="4226340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sz="2800" b="0" i="0" u="none" strike="noStrike" cap="non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682793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38546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sz="2800" b="0" i="0" u="none" strike="noStrike" cap="non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8518735" y="216259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8589855" y="215460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sz="2800" b="0" i="0" u="none" strike="noStrike" cap="non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396974" y="54765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sz="50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452725" y="54932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s-ES" sz="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sz="5000" b="0" i="0" u="none" strike="noStrike" cap="non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-1518850"/>
            <a:ext cx="8090599" cy="46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773560" y="2613970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838199" y="4185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</a:rPr>
              <a:t>PROGRESIÓN</a:t>
            </a:r>
            <a:endParaRPr/>
          </a:p>
        </p:txBody>
      </p:sp>
      <p:pic>
        <p:nvPicPr>
          <p:cNvPr id="170" name="Google Shape;170;p19" descr="Burbujas de Diálogo Cartoon PNG transparente - Stick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6942" y="3388600"/>
            <a:ext cx="1886113" cy="1513937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19"/>
          <p:cNvSpPr txBox="1"/>
          <p:nvPr/>
        </p:nvSpPr>
        <p:spPr>
          <a:xfrm>
            <a:off x="896116" y="4664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lt1"/>
                </a:solidFill>
              </a:rPr>
              <a:t>PROGRESIÓN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806838" y="2645567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9983" y="3368396"/>
            <a:ext cx="1700889" cy="1554329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4" name="Google Shape;174;p19"/>
          <p:cNvSpPr txBox="1"/>
          <p:nvPr/>
        </p:nvSpPr>
        <p:spPr>
          <a:xfrm>
            <a:off x="6215366" y="2569335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6250878" y="2607286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845934" y="832051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6695745" y="1639818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</a:t>
            </a:r>
            <a:r>
              <a:rPr lang="es-ES" sz="3000">
                <a:solidFill>
                  <a:schemeClr val="dk1"/>
                </a:solidFill>
              </a:rPr>
              <a:t>O</a:t>
            </a:r>
            <a:r>
              <a:rPr lang="es-E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RNO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482" y="2403022"/>
            <a:ext cx="5350682" cy="3009758"/>
          </a:xfrm>
          <a:prstGeom prst="rect">
            <a:avLst/>
          </a:prstGeom>
          <a:noFill/>
          <a:ln w="539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20"/>
          <p:cNvSpPr txBox="1"/>
          <p:nvPr/>
        </p:nvSpPr>
        <p:spPr>
          <a:xfrm>
            <a:off x="6737920" y="1662993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ENTORNO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080" y="1945864"/>
            <a:ext cx="5350683" cy="3009759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0"/>
          <p:cNvSpPr txBox="1"/>
          <p:nvPr/>
        </p:nvSpPr>
        <p:spPr>
          <a:xfrm>
            <a:off x="901779" y="861134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38200" y="4650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6690" y="2773780"/>
            <a:ext cx="2029951" cy="248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92743" y="511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id="194" name="Google Shape;194;p21" descr="Uni Bullet Hell | Integration | Unity Asset Sto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5135" y="1899920"/>
            <a:ext cx="6141729" cy="4606296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568" y="3213068"/>
            <a:ext cx="2737835" cy="161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Panorámica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Baumans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Presentación de PowerPoint</vt:lpstr>
      <vt:lpstr>Presentación de PowerPoint</vt:lpstr>
      <vt:lpstr>DINÁMICAS</vt:lpstr>
      <vt:lpstr>ESTÉTICA</vt:lpstr>
      <vt:lpstr>MOTOR </vt:lpstr>
      <vt:lpstr>MOTOR (GRIND)</vt:lpstr>
      <vt:lpstr>LOOP DE JUEGO</vt:lpstr>
      <vt:lpstr>Presentación de PowerPoint</vt:lpstr>
      <vt:lpstr>UML</vt:lpstr>
      <vt:lpstr>Presentación de PowerPoint</vt:lpstr>
      <vt:lpstr>Presentación de PowerPoint</vt:lpstr>
      <vt:lpstr>Presentación de PowerPoint</vt:lpstr>
      <vt:lpstr>Presentación de PowerPoint</vt:lpstr>
      <vt:lpstr>Créditos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0</dc:title>
  <cp:lastModifiedBy>Cristian Castillo de León</cp:lastModifiedBy>
  <cp:revision>1</cp:revision>
  <dcterms:modified xsi:type="dcterms:W3CDTF">2022-02-17T23:50:54Z</dcterms:modified>
</cp:coreProperties>
</file>